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5" r:id="rId6"/>
    <p:sldId id="259" r:id="rId7"/>
    <p:sldId id="268" r:id="rId8"/>
    <p:sldId id="269" r:id="rId9"/>
    <p:sldId id="275" r:id="rId10"/>
    <p:sldId id="272" r:id="rId11"/>
    <p:sldId id="276" r:id="rId12"/>
    <p:sldId id="279" r:id="rId13"/>
    <p:sldId id="281" r:id="rId14"/>
    <p:sldId id="278" r:id="rId15"/>
    <p:sldId id="270" r:id="rId16"/>
    <p:sldId id="282" r:id="rId17"/>
    <p:sldId id="280" r:id="rId18"/>
  </p:sldIdLst>
  <p:sldSz cx="9753600" cy="7315200"/>
  <p:notesSz cx="6858000" cy="9144000"/>
  <p:embeddedFontLst>
    <p:embeddedFont>
      <p:font typeface="Advent Pro Medium" panose="02000506040000020004" pitchFamily="2" charset="0"/>
      <p:regular r:id="rId19"/>
      <p:bold r:id="rId20"/>
    </p:embeddedFont>
    <p:embeddedFont>
      <p:font typeface="Cabin Regular" pitchFamily="2" charset="77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2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5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Marcador de contenido 1">
            <a:extLst>
              <a:ext uri="{FF2B5EF4-FFF2-40B4-BE49-F238E27FC236}">
                <a16:creationId xmlns:a16="http://schemas.microsoft.com/office/drawing/2014/main" id="{F918F38F-C084-7841-B025-42FF1259DC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81"/>
            <a:ext cx="9748521" cy="7310119"/>
          </a:xfr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2E86E806-30AC-EE42-8D2D-C5D9AD5C0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7330" y="4038600"/>
            <a:ext cx="8778240" cy="89408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4267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REPORTE SOBRE LA CRISIS DE MIGRANTES Y REFUGIADOS VENEZOLANOS</a:t>
            </a:r>
            <a:br>
              <a:rPr lang="en-US" altLang="en-US" sz="4267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31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 EL GRUPO DE TRABAJO</a:t>
            </a:r>
            <a:endParaRPr lang="en-US" altLang="en-US" sz="4267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Text Box 7">
            <a:extLst>
              <a:ext uri="{FF2B5EF4-FFF2-40B4-BE49-F238E27FC236}">
                <a16:creationId xmlns:a16="http://schemas.microsoft.com/office/drawing/2014/main" id="{2C4F3022-9B63-2246-A911-C44C856C3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07" y="6883401"/>
            <a:ext cx="8046720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80" dirty="0">
                <a:solidFill>
                  <a:schemeClr val="bg1"/>
                </a:solidFill>
                <a:latin typeface="Arial" panose="020B0604020202020204" pitchFamily="34" charset="0"/>
              </a:rPr>
              <a:t>JUNIO 2019</a:t>
            </a:r>
            <a:endParaRPr lang="en-US" altLang="en-US" sz="1280" dirty="0">
              <a:latin typeface="Arial" panose="020B0604020202020204" pitchFamily="34" charset="0"/>
            </a:endParaRP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8F65C14A-1458-6145-B4CF-0E9CB5B6B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48" y="5731935"/>
            <a:ext cx="2920999" cy="8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70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20360FF-69C5-FE4B-9C72-97473D4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062E9B-3BE0-2747-9C9C-E0A92314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D65C0B9-480A-764C-A985-2B63288E9124}"/>
              </a:ext>
            </a:extLst>
          </p:cNvPr>
          <p:cNvSpPr txBox="1"/>
          <p:nvPr/>
        </p:nvSpPr>
        <p:spPr>
          <a:xfrm>
            <a:off x="561680" y="1415240"/>
            <a:ext cx="8630240" cy="4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>
                <a:solidFill>
                  <a:srgbClr val="000000"/>
                </a:solidFill>
                <a:latin typeface="Cabin Regular"/>
              </a:rPr>
              <a:t>ESTATUS DE REFUGIADOS PARA LOS VENEZOLANOS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070BD9-08D1-034E-A9A7-41A9DE4FDD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52400" y="184798"/>
            <a:ext cx="9425709" cy="700681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BF301653-6F3E-CB41-ADA7-9EEB84519958}"/>
              </a:ext>
            </a:extLst>
          </p:cNvPr>
          <p:cNvSpPr txBox="1"/>
          <p:nvPr/>
        </p:nvSpPr>
        <p:spPr>
          <a:xfrm>
            <a:off x="975568" y="2743200"/>
            <a:ext cx="7802463" cy="345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s-ES_tradnl" sz="2400" b="1">
                <a:latin typeface="Cabin Regular"/>
              </a:rPr>
              <a:t>DECLARACIÓN DE CARTAGENA (1984)</a:t>
            </a:r>
          </a:p>
          <a:p>
            <a:pPr algn="ctr">
              <a:lnSpc>
                <a:spcPts val="3359"/>
              </a:lnSpc>
            </a:pPr>
            <a:endParaRPr lang="es-ES_tradnl" sz="2400">
              <a:latin typeface="Cabin Regular"/>
            </a:endParaRPr>
          </a:p>
          <a:p>
            <a:pPr algn="ctr">
              <a:lnSpc>
                <a:spcPts val="3359"/>
              </a:lnSpc>
            </a:pPr>
            <a:r>
              <a:rPr lang="es-ES_tradnl" sz="2400">
                <a:latin typeface="Cabin Regular"/>
              </a:rPr>
              <a:t>“[…] considera también como refugiados a las personas que han huido de sus países porque su vida, seguridad o libertad han sido amenazadas por la violencia generalizada, la agresión extranjera, los conflictos internos, la violación masiva de los derechos humanos u otras circunstancias que hayan perturbado gravemente el orden público.”</a:t>
            </a:r>
          </a:p>
        </p:txBody>
      </p:sp>
    </p:spTree>
    <p:extLst>
      <p:ext uri="{BB962C8B-B14F-4D97-AF65-F5344CB8AC3E}">
        <p14:creationId xmlns:p14="http://schemas.microsoft.com/office/powerpoint/2010/main" val="71953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20360FF-69C5-FE4B-9C72-97473D4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062E9B-3BE0-2747-9C9C-E0A92314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D65C0B9-480A-764C-A985-2B63288E9124}"/>
              </a:ext>
            </a:extLst>
          </p:cNvPr>
          <p:cNvSpPr txBox="1"/>
          <p:nvPr/>
        </p:nvSpPr>
        <p:spPr>
          <a:xfrm>
            <a:off x="569191" y="1732490"/>
            <a:ext cx="863024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ACUERDO </a:t>
            </a:r>
            <a:r>
              <a:rPr lang="en-US" sz="2800" b="1" u="sng" dirty="0">
                <a:solidFill>
                  <a:srgbClr val="000000"/>
                </a:solidFill>
                <a:latin typeface="Cabin Regular"/>
              </a:rPr>
              <a:t>REGIONAL</a:t>
            </a: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 DE RECONOCIMIENTO A VENEZOLANOS COMO REFUGIADOS PROVEE: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C92910-7959-944A-BE7E-A2E90760CFE2}"/>
              </a:ext>
            </a:extLst>
          </p:cNvPr>
          <p:cNvSpPr/>
          <p:nvPr/>
        </p:nvSpPr>
        <p:spPr>
          <a:xfrm>
            <a:off x="2438400" y="3369713"/>
            <a:ext cx="4876800" cy="15436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ts val="3919"/>
              </a:lnSpc>
              <a:buAutoNum type="arabicParenR"/>
            </a:pPr>
            <a:r>
              <a:rPr lang="en-US" sz="2400" b="1" dirty="0">
                <a:solidFill>
                  <a:srgbClr val="000000"/>
                </a:solidFill>
                <a:latin typeface="Cabin Regular"/>
              </a:rPr>
              <a:t>PROTECCIÓN JUSTA</a:t>
            </a:r>
          </a:p>
          <a:p>
            <a:pPr marL="342900" indent="-342900" algn="ctr">
              <a:lnSpc>
                <a:spcPts val="3919"/>
              </a:lnSpc>
              <a:buAutoNum type="arabicParenR"/>
            </a:pPr>
            <a:r>
              <a:rPr lang="en-US" sz="2400" b="1" dirty="0">
                <a:solidFill>
                  <a:srgbClr val="000000"/>
                </a:solidFill>
                <a:latin typeface="Cabin Regular"/>
              </a:rPr>
              <a:t>PRAGMÁTICO </a:t>
            </a:r>
          </a:p>
          <a:p>
            <a:pPr marL="342900" indent="-342900" algn="ctr">
              <a:lnSpc>
                <a:spcPts val="3919"/>
              </a:lnSpc>
              <a:buAutoNum type="arabicParenR"/>
            </a:pPr>
            <a:r>
              <a:rPr lang="en-US" sz="2400" b="1" dirty="0">
                <a:solidFill>
                  <a:srgbClr val="000000"/>
                </a:solidFill>
                <a:latin typeface="Cabin Regular"/>
              </a:rPr>
              <a:t>INTEGRACIÓN PRODUCTIVA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6A243E-59DB-4946-85BD-035C94812C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52400" y="184798"/>
            <a:ext cx="9425709" cy="70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20360FF-69C5-FE4B-9C72-97473D4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062E9B-3BE0-2747-9C9C-E0A92314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D65C0B9-480A-764C-A985-2B63288E9124}"/>
              </a:ext>
            </a:extLst>
          </p:cNvPr>
          <p:cNvSpPr txBox="1"/>
          <p:nvPr/>
        </p:nvSpPr>
        <p:spPr>
          <a:xfrm>
            <a:off x="561680" y="1345768"/>
            <a:ext cx="863024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NINGÚN O POCOS EFECTOS DE INMIGRACIÓN MASIVA EN MERCADOS LABORALES: ISRAEL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3C627-D21A-CD4C-A5BA-544F11D45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60"/>
          <a:stretch/>
        </p:blipFill>
        <p:spPr>
          <a:xfrm>
            <a:off x="4347716" y="2590800"/>
            <a:ext cx="5020765" cy="384916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7FD8B800-9864-6946-A88B-5E7D5E4C6FA2}"/>
              </a:ext>
            </a:extLst>
          </p:cNvPr>
          <p:cNvSpPr txBox="1"/>
          <p:nvPr/>
        </p:nvSpPr>
        <p:spPr>
          <a:xfrm>
            <a:off x="561680" y="2495582"/>
            <a:ext cx="379015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latin typeface="Cabin Regular"/>
              </a:rPr>
              <a:t>ENTRE 1990-95 </a:t>
            </a:r>
            <a:r>
              <a:rPr lang="en-US" sz="2000" b="1" dirty="0">
                <a:latin typeface="Cabin Regular"/>
              </a:rPr>
              <a:t>ISRAEL</a:t>
            </a:r>
            <a:r>
              <a:rPr lang="en-US" sz="2000" dirty="0">
                <a:latin typeface="Cabin Regular"/>
              </a:rPr>
              <a:t> RECIBIO 1 MILLÓN DE INMIGRANTES DE LA EX-URSS: </a:t>
            </a:r>
            <a:r>
              <a:rPr lang="en-US" sz="2000" b="1" dirty="0">
                <a:latin typeface="Cabin Regular"/>
              </a:rPr>
              <a:t>20% DE SU POBLACIÓN.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dirty="0">
                <a:latin typeface="Cabin Regular"/>
              </a:rPr>
              <a:t>SUELDOS DE TRABAJADORES EN MISMAS  INDUSTRIAS Y OCUPACIONES NO FUERON AFECTADOS POR EL FLUJO MIGRATORIO.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u="sng" dirty="0">
                <a:latin typeface="Cabin Regular"/>
              </a:rPr>
              <a:t>FUENTE</a:t>
            </a:r>
            <a:r>
              <a:rPr lang="en-US" sz="2000" dirty="0">
                <a:latin typeface="Cabin Regular"/>
              </a:rPr>
              <a:t>: FRIEDBERG (2001)</a:t>
            </a:r>
          </a:p>
        </p:txBody>
      </p:sp>
    </p:spTree>
    <p:extLst>
      <p:ext uri="{BB962C8B-B14F-4D97-AF65-F5344CB8AC3E}">
        <p14:creationId xmlns:p14="http://schemas.microsoft.com/office/powerpoint/2010/main" val="94037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20360FF-69C5-FE4B-9C72-97473D4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062E9B-3BE0-2747-9C9C-E0A92314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D65C0B9-480A-764C-A985-2B63288E9124}"/>
              </a:ext>
            </a:extLst>
          </p:cNvPr>
          <p:cNvSpPr txBox="1"/>
          <p:nvPr/>
        </p:nvSpPr>
        <p:spPr>
          <a:xfrm>
            <a:off x="561680" y="1345768"/>
            <a:ext cx="863024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NINGÚN O POCOS EFECTOS DE INMIGRACIÓN MASIVA EN MERCADOS LABORALES: DINAMARCA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AF5ED2-AD6C-1145-A85E-99769DC44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8" b="49756"/>
          <a:stretch/>
        </p:blipFill>
        <p:spPr>
          <a:xfrm>
            <a:off x="4916201" y="2321006"/>
            <a:ext cx="3276600" cy="2338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89BA42-A1F1-4C46-A233-C570CEABCD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521"/>
          <a:stretch/>
        </p:blipFill>
        <p:spPr>
          <a:xfrm>
            <a:off x="6096002" y="4659338"/>
            <a:ext cx="3445307" cy="242390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C566D77F-1389-2B43-BC51-98E4AC7606C3}"/>
              </a:ext>
            </a:extLst>
          </p:cNvPr>
          <p:cNvSpPr txBox="1"/>
          <p:nvPr/>
        </p:nvSpPr>
        <p:spPr>
          <a:xfrm>
            <a:off x="450082" y="2514600"/>
            <a:ext cx="446001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latin typeface="Cabin Regular"/>
              </a:rPr>
              <a:t>ENTRE 1995-2005 </a:t>
            </a:r>
            <a:r>
              <a:rPr lang="en-US" sz="2000" b="1" dirty="0">
                <a:latin typeface="Cabin Regular"/>
              </a:rPr>
              <a:t>DINAMARCA</a:t>
            </a:r>
            <a:r>
              <a:rPr lang="en-US" sz="2000" dirty="0">
                <a:latin typeface="Cabin Regular"/>
              </a:rPr>
              <a:t> RECIBIÓ REFUGIADOS HASTA SER 4.5% DE LA FUERZA LABORAL. LA GRAN MAYORIA CON BAJO NIVEL EDUCATIVO.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dirty="0">
                <a:latin typeface="Cabin Regular"/>
              </a:rPr>
              <a:t>COMO RESULTADO, TRABAJADORES DANESES </a:t>
            </a:r>
            <a:r>
              <a:rPr lang="en-US" sz="2000" b="1" dirty="0">
                <a:latin typeface="Cabin Regular"/>
              </a:rPr>
              <a:t>SUBIERON</a:t>
            </a:r>
            <a:r>
              <a:rPr lang="en-US" sz="2000" dirty="0">
                <a:latin typeface="Cabin Regular"/>
              </a:rPr>
              <a:t> EN LA “ESCALERA OCUPACIONAL”, RESULTANDO EN </a:t>
            </a:r>
            <a:r>
              <a:rPr lang="en-US" sz="2000" b="1" dirty="0">
                <a:latin typeface="Cabin Regular"/>
              </a:rPr>
              <a:t>TRABAJOS MÁS COMPLEJOS </a:t>
            </a:r>
            <a:r>
              <a:rPr lang="en-US" sz="2000" dirty="0">
                <a:latin typeface="Cabin Regular"/>
              </a:rPr>
              <a:t>Y </a:t>
            </a:r>
            <a:r>
              <a:rPr lang="en-US" sz="2000" b="1" dirty="0">
                <a:latin typeface="Cabin Regular"/>
              </a:rPr>
              <a:t>MEJOR PAGADOS</a:t>
            </a:r>
            <a:r>
              <a:rPr lang="en-US" sz="2000" dirty="0">
                <a:latin typeface="Cabin Regular"/>
              </a:rPr>
              <a:t>. NO HAY EVIDENCIA DE DESPLAZAMIENTO DE TRABAJADORES 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u="sng" dirty="0">
                <a:latin typeface="Cabin Regular"/>
              </a:rPr>
              <a:t>FUENTE:</a:t>
            </a:r>
            <a:r>
              <a:rPr lang="en-US" sz="2000" dirty="0">
                <a:latin typeface="Cabin Regular"/>
              </a:rPr>
              <a:t> FOGED Y PERI (2015)</a:t>
            </a:r>
          </a:p>
        </p:txBody>
      </p:sp>
    </p:spTree>
    <p:extLst>
      <p:ext uri="{BB962C8B-B14F-4D97-AF65-F5344CB8AC3E}">
        <p14:creationId xmlns:p14="http://schemas.microsoft.com/office/powerpoint/2010/main" val="304637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7329D-C9B5-FC4A-8C91-1BA25310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83C0A-DB4F-CB49-A448-728D3519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73CF8-7164-274C-89FB-A266BB80F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5012" r="5156"/>
          <a:stretch/>
        </p:blipFill>
        <p:spPr>
          <a:xfrm>
            <a:off x="175490" y="184798"/>
            <a:ext cx="9402619" cy="697800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1DE3C09-4CAE-284A-B75B-6F4493ADA80E}"/>
              </a:ext>
            </a:extLst>
          </p:cNvPr>
          <p:cNvSpPr txBox="1"/>
          <p:nvPr/>
        </p:nvSpPr>
        <p:spPr>
          <a:xfrm>
            <a:off x="569191" y="1524000"/>
            <a:ext cx="863024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LOS EFECTOS EN SUELDO Y DESEMPLEO DADA MIGRACIÓN MASIVA DEPENDE DE UN FACTOR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16267-93C6-8743-B70C-F1B88DC059FD}"/>
              </a:ext>
            </a:extLst>
          </p:cNvPr>
          <p:cNvSpPr/>
          <p:nvPr/>
        </p:nvSpPr>
        <p:spPr>
          <a:xfrm>
            <a:off x="183002" y="6015456"/>
            <a:ext cx="9402617" cy="10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POR ESO LA AYUDA Y FINANCIAMIENTO INTERNACIONAL </a:t>
            </a:r>
          </a:p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A PAÍSES Y COMUNIDADES RECEPTORAS ES CRUCIAL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F140B-042E-9A43-A2DB-6FF362008305}"/>
              </a:ext>
            </a:extLst>
          </p:cNvPr>
          <p:cNvSpPr/>
          <p:nvPr/>
        </p:nvSpPr>
        <p:spPr>
          <a:xfrm>
            <a:off x="339206" y="2752053"/>
            <a:ext cx="9212130" cy="302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dirty="0">
                <a:solidFill>
                  <a:srgbClr val="000000"/>
                </a:solidFill>
                <a:latin typeface="Cabin Regular"/>
              </a:rPr>
              <a:t>EN CASO DE COMPLEMENTARIDAD ENTRE TRABAJADORES LOCALES Y EXTRANJEROS, </a:t>
            </a:r>
          </a:p>
          <a:p>
            <a:pPr algn="ctr">
              <a:lnSpc>
                <a:spcPts val="3919"/>
              </a:lnSpc>
            </a:pPr>
            <a:r>
              <a:rPr lang="en-US" b="1" dirty="0">
                <a:solidFill>
                  <a:srgbClr val="000000"/>
                </a:solidFill>
                <a:latin typeface="Cabin Regular"/>
              </a:rPr>
              <a:t>LOS EFECTOS SON POSITIVOS</a:t>
            </a:r>
          </a:p>
          <a:p>
            <a:pPr algn="ctr">
              <a:lnSpc>
                <a:spcPts val="3919"/>
              </a:lnSpc>
            </a:pPr>
            <a:r>
              <a:rPr lang="en-US" dirty="0" err="1">
                <a:solidFill>
                  <a:srgbClr val="000000"/>
                </a:solidFill>
                <a:latin typeface="Cabin Regular"/>
              </a:rPr>
              <a:t>ó</a:t>
            </a:r>
            <a:endParaRPr lang="en-US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3919"/>
              </a:lnSpc>
            </a:pPr>
            <a:r>
              <a:rPr lang="en-US" dirty="0">
                <a:solidFill>
                  <a:srgbClr val="000000"/>
                </a:solidFill>
                <a:latin typeface="Cabin Regular"/>
              </a:rPr>
              <a:t>EN CASO DE SUBSTITUBILIDAD ENTRE TRABAJADORES LOCALES  Y EXTRANJEROS </a:t>
            </a:r>
          </a:p>
          <a:p>
            <a:pPr algn="ctr">
              <a:lnSpc>
                <a:spcPts val="3919"/>
              </a:lnSpc>
            </a:pPr>
            <a:r>
              <a:rPr lang="en-US" b="1" dirty="0">
                <a:solidFill>
                  <a:srgbClr val="000000"/>
                </a:solidFill>
                <a:latin typeface="Cabin Regular"/>
              </a:rPr>
              <a:t>LOS EFECTOS SON CERO </a:t>
            </a:r>
            <a:r>
              <a:rPr lang="en-US" b="1" dirty="0" err="1">
                <a:solidFill>
                  <a:srgbClr val="000000"/>
                </a:solidFill>
                <a:latin typeface="Cabin Regular"/>
              </a:rPr>
              <a:t>ó</a:t>
            </a:r>
            <a:r>
              <a:rPr lang="en-US" b="1" dirty="0">
                <a:solidFill>
                  <a:srgbClr val="000000"/>
                </a:solidFill>
                <a:latin typeface="Cabin Regular"/>
              </a:rPr>
              <a:t> NEGATIVOS Y PEQUEÑOS DE MANERA TEMPORAL </a:t>
            </a:r>
          </a:p>
          <a:p>
            <a:pPr algn="ctr">
              <a:lnSpc>
                <a:spcPts val="3919"/>
              </a:lnSpc>
            </a:pPr>
            <a:r>
              <a:rPr lang="en-US" dirty="0">
                <a:solidFill>
                  <a:srgbClr val="000000"/>
                </a:solidFill>
                <a:latin typeface="Cabin Regular"/>
              </a:rPr>
              <a:t>HASTA QUE AUMENTE EL CAPITAL PRIVADO Y PÚBLICO</a:t>
            </a:r>
          </a:p>
        </p:txBody>
      </p:sp>
    </p:spTree>
    <p:extLst>
      <p:ext uri="{BB962C8B-B14F-4D97-AF65-F5344CB8AC3E}">
        <p14:creationId xmlns:p14="http://schemas.microsoft.com/office/powerpoint/2010/main" val="365957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B32D-E7EE-BD4D-8A20-C8A3BA822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0861F7-BE3E-554E-8649-B0C406FA7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20" b="2172"/>
          <a:stretch/>
        </p:blipFill>
        <p:spPr>
          <a:xfrm>
            <a:off x="914023" y="2207120"/>
            <a:ext cx="8238041" cy="489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A14763-6D25-B04F-B37D-99FE4416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2D3D86F-8AF2-724E-A8B1-5603837116D2}"/>
              </a:ext>
            </a:extLst>
          </p:cNvPr>
          <p:cNvSpPr txBox="1"/>
          <p:nvPr/>
        </p:nvSpPr>
        <p:spPr>
          <a:xfrm>
            <a:off x="534181" y="1255898"/>
            <a:ext cx="8630240" cy="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dirty="0">
                <a:solidFill>
                  <a:srgbClr val="000000"/>
                </a:solidFill>
                <a:latin typeface="Cabin Regular"/>
              </a:rPr>
              <a:t>PAÍSES RECEPTORES HAN RECIBIDO AYUDA INTERNACIONAL EN CANTIDADES MENORES A $100 POR VENEZOLANO</a:t>
            </a:r>
          </a:p>
        </p:txBody>
      </p:sp>
    </p:spTree>
    <p:extLst>
      <p:ext uri="{BB962C8B-B14F-4D97-AF65-F5344CB8AC3E}">
        <p14:creationId xmlns:p14="http://schemas.microsoft.com/office/powerpoint/2010/main" val="147088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E8AABB-5E07-C746-8E5F-4D563AF3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3AC19-1ADC-544C-93F1-602AF11C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3B5D8B6-8B2D-9F40-839C-63D42CEFB9B6}"/>
              </a:ext>
            </a:extLst>
          </p:cNvPr>
          <p:cNvSpPr txBox="1"/>
          <p:nvPr/>
        </p:nvSpPr>
        <p:spPr>
          <a:xfrm>
            <a:off x="534181" y="1255898"/>
            <a:ext cx="8630240" cy="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dirty="0">
                <a:solidFill>
                  <a:srgbClr val="000000"/>
                </a:solidFill>
                <a:latin typeface="Cabin Regular"/>
              </a:rPr>
              <a:t>EJEMPLO DE UN PAÍS DE LA REGIÓN QUE INTEGRÓ MILLONES DE INMIGRANTES Y LO CONVERTIÓ EN RIQUEZA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C0EAC-89D4-B249-A8AE-C6C0C1D38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7" y="2325854"/>
            <a:ext cx="3518694" cy="47244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BCDB3A0-A94D-CD40-82A3-5BC4C44BEFA5}"/>
              </a:ext>
            </a:extLst>
          </p:cNvPr>
          <p:cNvSpPr txBox="1"/>
          <p:nvPr/>
        </p:nvSpPr>
        <p:spPr>
          <a:xfrm>
            <a:off x="4188941" y="2637321"/>
            <a:ext cx="5228803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latin typeface="Cabin Regular"/>
              </a:rPr>
              <a:t>PARA 1961 VENEZUELA ERA CASA DE  530K EXTRANJEROS, 7.5% DE SU POBLACIÓN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dirty="0">
                <a:latin typeface="Cabin Regular"/>
              </a:rPr>
              <a:t>VENEZUELA TUVO POLÍTICA ACTIVA PRO-INMIGRACIÓN DESDE FINALES DEL SIGLO XIX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dirty="0">
                <a:latin typeface="Cabin Regular"/>
              </a:rPr>
              <a:t>A MEDIADOS DE 1940 VENEZUELA FUE UNO DE LOS PROMOTORES DE ACNUR</a:t>
            </a:r>
          </a:p>
          <a:p>
            <a:endParaRPr lang="en-US" sz="2000" dirty="0">
              <a:latin typeface="Cabin Regular"/>
            </a:endParaRPr>
          </a:p>
          <a:p>
            <a:r>
              <a:rPr lang="en-US" sz="2000" dirty="0">
                <a:latin typeface="Cabin Regular"/>
              </a:rPr>
              <a:t>LA INMIGRACIÓN DE LATINOAMÉRICA Y EL RESTO DEL MUNDO FUE PARTE DEL SECRETO DE CÓMO VENEZUELA LLEGÓ A SER EL PAÍS MÁS RICO DE LA REGIÓN</a:t>
            </a:r>
          </a:p>
        </p:txBody>
      </p:sp>
    </p:spTree>
    <p:extLst>
      <p:ext uri="{BB962C8B-B14F-4D97-AF65-F5344CB8AC3E}">
        <p14:creationId xmlns:p14="http://schemas.microsoft.com/office/powerpoint/2010/main" val="78811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Marcador de contenido 1">
            <a:extLst>
              <a:ext uri="{FF2B5EF4-FFF2-40B4-BE49-F238E27FC236}">
                <a16:creationId xmlns:a16="http://schemas.microsoft.com/office/drawing/2014/main" id="{F918F38F-C084-7841-B025-42FF1259DC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81"/>
            <a:ext cx="9748521" cy="7310119"/>
          </a:xfr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2E86E806-30AC-EE42-8D2D-C5D9AD5C0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444329"/>
            <a:ext cx="6705600" cy="848359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GRACIAS</a:t>
            </a: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8F65C14A-1458-6145-B4CF-0E9CB5B6B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48" y="5731935"/>
            <a:ext cx="2920999" cy="8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1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228600"/>
            <a:ext cx="9402618" cy="69342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491" y="1823691"/>
            <a:ext cx="9420336" cy="4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DE MIGRANTES Y REFUGIADOS VENEZOLANOS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8349" y="1475444"/>
            <a:ext cx="3885367" cy="44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600" dirty="0">
                <a:solidFill>
                  <a:srgbClr val="000000"/>
                </a:solidFill>
                <a:latin typeface="Cabin Regular"/>
              </a:rPr>
              <a:t>4 MILLONES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773" y="3117825"/>
            <a:ext cx="9420336" cy="4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DISTRIBUCIÓN EN LA REGIÓN: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0382" y="3657600"/>
            <a:ext cx="1827967" cy="30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COLOMBIA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PERU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CHILE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ECUADOR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BRAZIL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ARGENTINA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PANAMA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19651" y="3657600"/>
            <a:ext cx="2310567" cy="30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1.3M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770K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290K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265K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170K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130K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100K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ACFB8D8-6242-FF4D-8A70-3E67146FD4E5}"/>
              </a:ext>
            </a:extLst>
          </p:cNvPr>
          <p:cNvSpPr txBox="1"/>
          <p:nvPr/>
        </p:nvSpPr>
        <p:spPr>
          <a:xfrm>
            <a:off x="4865882" y="3673125"/>
            <a:ext cx="2971799" cy="3019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MEXICO</a:t>
            </a:r>
          </a:p>
          <a:p>
            <a:pPr algn="ctr">
              <a:lnSpc>
                <a:spcPts val="3359"/>
              </a:lnSpc>
            </a:pPr>
            <a:r>
              <a:rPr lang="en-US" sz="2000" dirty="0">
                <a:solidFill>
                  <a:srgbClr val="000000"/>
                </a:solidFill>
                <a:latin typeface="Cabin Regular"/>
              </a:rPr>
              <a:t>TRINIDAD &amp; TOBAGO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GUYANA</a:t>
            </a:r>
          </a:p>
          <a:p>
            <a:pPr algn="ctr">
              <a:lnSpc>
                <a:spcPts val="3359"/>
              </a:lnSpc>
            </a:pPr>
            <a:r>
              <a:rPr lang="en-US" sz="2000" dirty="0">
                <a:solidFill>
                  <a:srgbClr val="000000"/>
                </a:solidFill>
                <a:latin typeface="Cabin Regular"/>
              </a:rPr>
              <a:t>REPÚBLICA DOMINICANA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COSTA RICA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URUGUAY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PARAGUAY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5FE5B5E-24DA-8040-B322-4324F552CADB}"/>
              </a:ext>
            </a:extLst>
          </p:cNvPr>
          <p:cNvSpPr txBox="1"/>
          <p:nvPr/>
        </p:nvSpPr>
        <p:spPr>
          <a:xfrm>
            <a:off x="7115402" y="3689898"/>
            <a:ext cx="2310567" cy="30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40K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40K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36K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29K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26K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9K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6K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5D3D584-FC1D-3845-8038-049190411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044" y="1401617"/>
            <a:ext cx="9420336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EN ALGUNOS PAÍSES LOS VENEZOLANOS SON </a:t>
            </a:r>
            <a:br>
              <a:rPr lang="en-US" sz="2800" b="1" dirty="0">
                <a:solidFill>
                  <a:srgbClr val="000000"/>
                </a:solidFill>
                <a:latin typeface="Cabin Regular"/>
              </a:rPr>
            </a:b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UNA PARTE IMPORTANTE DE LA POBLACIÓN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773" y="2710088"/>
            <a:ext cx="9420336" cy="4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PARTICULARMENTE EN EL CARIBE: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99437" y="3886200"/>
            <a:ext cx="1827967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CURAÇAO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ARUBA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49016" y="3886200"/>
            <a:ext cx="2979156" cy="17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26K </a:t>
            </a:r>
          </a:p>
          <a:p>
            <a:pPr algn="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Cabin Regular"/>
            </a:endParaRPr>
          </a:p>
          <a:p>
            <a:pPr algn="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Cabin Regular"/>
            </a:endParaRPr>
          </a:p>
          <a:p>
            <a:pPr algn="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Cabin Regular"/>
              </a:rPr>
              <a:t>15K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94412" y="4385864"/>
            <a:ext cx="3320988" cy="15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bin Regular"/>
              </a:rPr>
              <a:t>15% </a:t>
            </a:r>
            <a:r>
              <a:rPr lang="en-US" dirty="0">
                <a:solidFill>
                  <a:srgbClr val="000000"/>
                </a:solidFill>
                <a:latin typeface="Cabin Regular"/>
              </a:rPr>
              <a:t>de la población de</a:t>
            </a:r>
            <a:r>
              <a:rPr lang="en-US" sz="1800" dirty="0">
                <a:solidFill>
                  <a:srgbClr val="000000"/>
                </a:solidFill>
                <a:latin typeface="Cabin Regular"/>
              </a:rPr>
              <a:t> Curaçao</a:t>
            </a: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bin Regular"/>
              </a:rPr>
              <a:t>10% de la población de Aruba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96269" y="3657600"/>
            <a:ext cx="2903733" cy="725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15000" y="4969619"/>
            <a:ext cx="2903733" cy="65334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31B5B0-6BD1-E84A-A32C-2DF86B9DD567}"/>
              </a:ext>
            </a:extLst>
          </p:cNvPr>
          <p:cNvSpPr txBox="1"/>
          <p:nvPr/>
        </p:nvSpPr>
        <p:spPr>
          <a:xfrm>
            <a:off x="781878" y="662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84AAA14-9A66-8B4A-95BF-F9FD5B3F2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17512"/>
            <a:ext cx="3283300" cy="837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D58F8-3642-F04F-A118-CD5FF5C2A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16372" r="-109" b="28361"/>
          <a:stretch/>
        </p:blipFill>
        <p:spPr>
          <a:xfrm>
            <a:off x="164164" y="184799"/>
            <a:ext cx="9425272" cy="69456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2957" y="2209800"/>
            <a:ext cx="9303205" cy="301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s-ES_tradnl" sz="2800" b="1" dirty="0">
                <a:solidFill>
                  <a:srgbClr val="000000"/>
                </a:solidFill>
                <a:latin typeface="Cabin Regular"/>
              </a:rPr>
              <a:t>Según los datos del 2018, la gran cantidad de Venezolanos migrantes y refugiados huyen a tasas de:</a:t>
            </a:r>
          </a:p>
          <a:p>
            <a:pPr algn="ctr">
              <a:lnSpc>
                <a:spcPts val="3913"/>
              </a:lnSpc>
            </a:pPr>
            <a:endParaRPr lang="es-ES_tradnl" sz="3200" b="1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3913"/>
              </a:lnSpc>
            </a:pPr>
            <a:r>
              <a:rPr lang="es-ES_tradnl" sz="3600" b="1" dirty="0">
                <a:solidFill>
                  <a:srgbClr val="000000"/>
                </a:solidFill>
                <a:latin typeface="Cabin Regular"/>
              </a:rPr>
              <a:t>5,000 por día</a:t>
            </a:r>
          </a:p>
          <a:p>
            <a:pPr algn="ctr">
              <a:lnSpc>
                <a:spcPts val="3913"/>
              </a:lnSpc>
            </a:pPr>
            <a:endParaRPr lang="es-ES_tradnl" sz="3600" b="1" dirty="0">
              <a:solidFill>
                <a:srgbClr val="000000"/>
              </a:solidFill>
              <a:latin typeface="Cabin Regular"/>
            </a:endParaRPr>
          </a:p>
          <a:p>
            <a:pPr algn="ctr">
              <a:lnSpc>
                <a:spcPts val="3913"/>
              </a:lnSpc>
            </a:pPr>
            <a:r>
              <a:rPr lang="es-ES_tradnl" sz="4400" b="1" dirty="0">
                <a:solidFill>
                  <a:srgbClr val="000000"/>
                </a:solidFill>
                <a:latin typeface="Cabin Regular"/>
              </a:rPr>
              <a:t>200 por hora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191" y="477999"/>
            <a:ext cx="3283300" cy="8372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7137" y="2969250"/>
            <a:ext cx="8899327" cy="258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CRISIS HUMANITARIA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VIOLENCIA GENERALIZADA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COLLAPSO ECONÓMICO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VIOLACIONES MASIVAS DE DERECHOS HUMANOS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CONTROL SOCIAL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latin typeface="Cabin Regular"/>
              </a:rPr>
              <a:t>ESCACES DE SERVICIOS BÁSICOS (ELECTRICIDAD Y AGUA)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1680" y="1415240"/>
            <a:ext cx="8630240" cy="96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1" dirty="0">
                <a:solidFill>
                  <a:srgbClr val="000000"/>
                </a:solidFill>
                <a:latin typeface="Cabin Regular"/>
              </a:rPr>
              <a:t>DETERMINANTES DE LA MIGRACIÓN FORSOZA DE MILLONES DE VENEZOLANOS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7815" y="4068750"/>
            <a:ext cx="8989629" cy="2301293"/>
            <a:chOff x="0" y="0"/>
            <a:chExt cx="11986172" cy="3068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966" b="3518"/>
            <a:stretch>
              <a:fillRect/>
            </a:stretch>
          </p:blipFill>
          <p:spPr>
            <a:xfrm>
              <a:off x="293360" y="136733"/>
              <a:ext cx="2633980" cy="249986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77039" y="161738"/>
              <a:ext cx="2963898" cy="2474854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0" y="865561"/>
              <a:ext cx="3004543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dvent Pro Medium"/>
                </a:rPr>
                <a:t>6.3M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04543" y="792777"/>
              <a:ext cx="3004543" cy="951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dvent Pro Medium"/>
                </a:rPr>
                <a:t>4M</a:t>
              </a:r>
            </a:p>
            <a:p>
              <a:pPr algn="ctr">
                <a:lnSpc>
                  <a:spcPts val="2940"/>
                </a:lnSpc>
              </a:pPr>
              <a:endParaRPr lang="en-US" sz="2100" dirty="0">
                <a:solidFill>
                  <a:srgbClr val="000000"/>
                </a:solidFill>
                <a:latin typeface="Advent Pro Medium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3763" r="5174" b="8320"/>
            <a:stretch>
              <a:fillRect/>
            </a:stretch>
          </p:blipFill>
          <p:spPr>
            <a:xfrm>
              <a:off x="5838865" y="131353"/>
              <a:ext cx="2940924" cy="217624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5556871" y="778053"/>
              <a:ext cx="3004543" cy="951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dvent Pro Medium"/>
                </a:rPr>
                <a:t>2..6M</a:t>
              </a:r>
            </a:p>
            <a:p>
              <a:pPr algn="ctr">
                <a:lnSpc>
                  <a:spcPts val="2940"/>
                </a:lnSpc>
              </a:pPr>
              <a:endParaRPr lang="en-US" sz="2100" dirty="0">
                <a:solidFill>
                  <a:srgbClr val="000000"/>
                </a:solidFill>
                <a:latin typeface="Advent Pro Medium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3332" t="4693"/>
            <a:stretch>
              <a:fillRect/>
            </a:stretch>
          </p:blipFill>
          <p:spPr>
            <a:xfrm>
              <a:off x="8901329" y="0"/>
              <a:ext cx="3084843" cy="2159397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8845479" y="778053"/>
              <a:ext cx="3004543" cy="951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dvent Pro Medium"/>
                </a:rPr>
                <a:t>2..4M</a:t>
              </a:r>
            </a:p>
            <a:p>
              <a:pPr algn="ctr">
                <a:lnSpc>
                  <a:spcPts val="2940"/>
                </a:lnSpc>
              </a:pPr>
              <a:endParaRPr lang="en-US" sz="2100" dirty="0">
                <a:solidFill>
                  <a:srgbClr val="000000"/>
                </a:solidFill>
                <a:latin typeface="Advent Pro Medium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30761" y="2738920"/>
              <a:ext cx="2100115" cy="32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467" b="1" dirty="0" err="1">
                  <a:solidFill>
                    <a:srgbClr val="000000"/>
                  </a:solidFill>
                  <a:latin typeface="Advent Pro Medium"/>
                </a:rPr>
                <a:t>Siria</a:t>
              </a:r>
              <a:endParaRPr lang="en-US" sz="1467" b="1" dirty="0">
                <a:solidFill>
                  <a:srgbClr val="000000"/>
                </a:solidFill>
                <a:latin typeface="Advent Pro Medium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317123" y="2738921"/>
              <a:ext cx="2100115" cy="32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467" b="1" dirty="0">
                  <a:solidFill>
                    <a:srgbClr val="000000"/>
                  </a:solidFill>
                  <a:latin typeface="Advent Pro Medium"/>
                </a:rPr>
                <a:t>Venezuela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09085" y="2738919"/>
              <a:ext cx="2100115" cy="32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467" b="1" dirty="0" err="1">
                  <a:solidFill>
                    <a:srgbClr val="000000"/>
                  </a:solidFill>
                  <a:latin typeface="Advent Pro Medium"/>
                </a:rPr>
                <a:t>Afganistán</a:t>
              </a:r>
              <a:endParaRPr lang="en-US" sz="1467" b="1" dirty="0">
                <a:solidFill>
                  <a:srgbClr val="000000"/>
                </a:solidFill>
                <a:latin typeface="Advent Pro Medium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297692" y="2743322"/>
              <a:ext cx="2100115" cy="32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467" b="1" dirty="0" err="1">
                  <a:solidFill>
                    <a:srgbClr val="000000"/>
                  </a:solidFill>
                  <a:latin typeface="Advent Pro Medium"/>
                </a:rPr>
                <a:t>Sudán</a:t>
              </a:r>
              <a:r>
                <a:rPr lang="en-US" sz="1467" b="1" dirty="0">
                  <a:solidFill>
                    <a:srgbClr val="000000"/>
                  </a:solidFill>
                  <a:latin typeface="Advent Pro Medium"/>
                </a:rPr>
                <a:t> del Sur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0140" y="540787"/>
            <a:ext cx="3283300" cy="837242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3961E646-2617-C346-B2DA-D4B78D8D4865}"/>
              </a:ext>
            </a:extLst>
          </p:cNvPr>
          <p:cNvSpPr txBox="1"/>
          <p:nvPr/>
        </p:nvSpPr>
        <p:spPr>
          <a:xfrm>
            <a:off x="457835" y="2154733"/>
            <a:ext cx="8899327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dirty="0">
                <a:latin typeface="Cabin Regular"/>
              </a:rPr>
              <a:t>DESPUÉS DE SIRIA, </a:t>
            </a:r>
            <a:r>
              <a:rPr lang="en-US" sz="3200" b="1" dirty="0">
                <a:latin typeface="Cabin Regular"/>
              </a:rPr>
              <a:t>VENEZUELA ES HOY EL PAÍS DE ORIGEN CON EL MAYOR NÚMERO DE REFUGIADOS Y </a:t>
            </a:r>
            <a:r>
              <a:rPr lang="en-US" sz="3200" b="1" i="1" dirty="0">
                <a:latin typeface="Cabin Regular"/>
              </a:rPr>
              <a:t>REFUGEE-LIKE  </a:t>
            </a:r>
            <a:r>
              <a:rPr lang="en-US" sz="3200" dirty="0">
                <a:latin typeface="Cabin Regular"/>
              </a:rPr>
              <a:t>EN EL MUNDO</a:t>
            </a:r>
            <a:r>
              <a:rPr lang="en-US" sz="3200" b="1" dirty="0">
                <a:latin typeface="Cabin Regular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387AD9-1B0F-6A4A-B66C-6A3F817B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6F3215-B6E5-EF4E-9D81-9778D3940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3"/>
          <a:stretch/>
        </p:blipFill>
        <p:spPr>
          <a:xfrm>
            <a:off x="189907" y="1274451"/>
            <a:ext cx="9283206" cy="55626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D1B96C2-4062-E545-B329-236CE70EAF13}"/>
              </a:ext>
            </a:extLst>
          </p:cNvPr>
          <p:cNvSpPr txBox="1"/>
          <p:nvPr/>
        </p:nvSpPr>
        <p:spPr>
          <a:xfrm>
            <a:off x="427136" y="304800"/>
            <a:ext cx="9091267" cy="851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 b="1" dirty="0">
                <a:latin typeface="Cabin Regular"/>
              </a:rPr>
              <a:t>CANTIDAD Y VELOCIDAD DEL NÚMERO DE REFUGIADOS VENEZOLANOS ES SIMILAR A OTRAS CRISIS</a:t>
            </a:r>
          </a:p>
        </p:txBody>
      </p:sp>
    </p:spTree>
    <p:extLst>
      <p:ext uri="{BB962C8B-B14F-4D97-AF65-F5344CB8AC3E}">
        <p14:creationId xmlns:p14="http://schemas.microsoft.com/office/powerpoint/2010/main" val="233148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32F1FE-7E89-F24D-B0F0-9EB75F17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5" b="13065"/>
          <a:stretch>
            <a:fillRect/>
          </a:stretch>
        </p:blipFill>
        <p:spPr>
          <a:xfrm>
            <a:off x="175491" y="184798"/>
            <a:ext cx="9402618" cy="6945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72F6AC-A4C7-4F44-97D5-506628F50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6"/>
          <a:stretch/>
        </p:blipFill>
        <p:spPr>
          <a:xfrm>
            <a:off x="324521" y="1262057"/>
            <a:ext cx="9243291" cy="585392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8CE0BFD-FFA1-D547-BD67-2761F739D22C}"/>
              </a:ext>
            </a:extLst>
          </p:cNvPr>
          <p:cNvSpPr txBox="1"/>
          <p:nvPr/>
        </p:nvSpPr>
        <p:spPr>
          <a:xfrm>
            <a:off x="427136" y="304800"/>
            <a:ext cx="8899327" cy="85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 b="1" dirty="0">
                <a:latin typeface="Cabin Regular"/>
              </a:rPr>
              <a:t>PRONÓSTICOS AL 2020 PONEN EL NÚMERO DE REFUGIADOS VENEZOLANOS ENTRE 7,5 Y 8 MILLONES</a:t>
            </a:r>
          </a:p>
        </p:txBody>
      </p:sp>
    </p:spTree>
    <p:extLst>
      <p:ext uri="{BB962C8B-B14F-4D97-AF65-F5344CB8AC3E}">
        <p14:creationId xmlns:p14="http://schemas.microsoft.com/office/powerpoint/2010/main" val="129685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Marcador de contenido 1">
            <a:extLst>
              <a:ext uri="{FF2B5EF4-FFF2-40B4-BE49-F238E27FC236}">
                <a16:creationId xmlns:a16="http://schemas.microsoft.com/office/drawing/2014/main" id="{F918F38F-C084-7841-B025-42FF1259DC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81"/>
            <a:ext cx="9748521" cy="7310119"/>
          </a:xfr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2E86E806-30AC-EE42-8D2D-C5D9AD5C0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1460" y="2421675"/>
            <a:ext cx="6705600" cy="848359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 PARA CONSENSO REGIONAL</a:t>
            </a: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8F65C14A-1458-6145-B4CF-0E9CB5B6B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48" y="5731935"/>
            <a:ext cx="2920999" cy="84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44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575</Words>
  <Application>Microsoft Macintosh PowerPoint</Application>
  <PresentationFormat>Custom</PresentationFormat>
  <Paragraphs>111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Cabin Regular</vt:lpstr>
      <vt:lpstr>Advent Pro Medium</vt:lpstr>
      <vt:lpstr>Calibri</vt:lpstr>
      <vt:lpstr>Office Theme</vt:lpstr>
      <vt:lpstr>REPORTE SOBRE LA CRISIS DE MIGRANTES Y REFUGIADOS VENEZOLANOS POR EL GRUPO DE TRABAJO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BASES PARA CONSENSO REGIONAL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Oddball Labs</dc:title>
  <cp:lastModifiedBy>Dany Bahar</cp:lastModifiedBy>
  <cp:revision>34</cp:revision>
  <dcterms:created xsi:type="dcterms:W3CDTF">2006-08-16T00:00:00Z</dcterms:created>
  <dcterms:modified xsi:type="dcterms:W3CDTF">2019-06-28T01:54:54Z</dcterms:modified>
  <dc:identifier>DADS6omnMcA</dc:identifier>
</cp:coreProperties>
</file>